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44" r:id="rId2"/>
    <p:sldId id="450" r:id="rId3"/>
    <p:sldId id="448" r:id="rId4"/>
    <p:sldId id="449" r:id="rId5"/>
    <p:sldId id="451" r:id="rId6"/>
    <p:sldId id="452" r:id="rId7"/>
    <p:sldId id="453" r:id="rId8"/>
    <p:sldId id="454" r:id="rId9"/>
    <p:sldId id="455" r:id="rId10"/>
    <p:sldId id="456" r:id="rId11"/>
    <p:sldId id="457" r:id="rId12"/>
    <p:sldId id="458" r:id="rId13"/>
    <p:sldId id="461" r:id="rId14"/>
    <p:sldId id="463" r:id="rId15"/>
    <p:sldId id="464" r:id="rId16"/>
    <p:sldId id="465" r:id="rId17"/>
    <p:sldId id="466" r:id="rId18"/>
    <p:sldId id="467" r:id="rId19"/>
    <p:sldId id="468" r:id="rId20"/>
    <p:sldId id="469" r:id="rId21"/>
    <p:sldId id="470" r:id="rId22"/>
    <p:sldId id="471" r:id="rId23"/>
    <p:sldId id="472" r:id="rId24"/>
    <p:sldId id="473" r:id="rId25"/>
    <p:sldId id="474" r:id="rId2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3" autoAdjust="0"/>
    <p:restoredTop sz="94609" autoAdjust="0"/>
  </p:normalViewPr>
  <p:slideViewPr>
    <p:cSldViewPr snapToGrid="0">
      <p:cViewPr varScale="1">
        <p:scale>
          <a:sx n="73" d="100"/>
          <a:sy n="73" d="100"/>
        </p:scale>
        <p:origin x="-9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088" y="0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4DA9-2C98-4269-9F6D-031C4F070320}" type="datetimeFigureOut">
              <a:rPr lang="en-CA" smtClean="0"/>
              <a:pPr/>
              <a:t>09/10/2012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68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088" y="9721868"/>
            <a:ext cx="3076672" cy="511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2768E-0254-40AD-B283-F2A7AA86412F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5319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8DEE8-2984-476D-9A77-797B5EFE05E7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CE096-F82C-48A1-96DA-01F987008A89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976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1FBFB-BEAC-46E6-84B4-21134EA0F64C}" type="datetimeFigureOut">
              <a:rPr lang="en-US" smtClean="0"/>
              <a:pPr/>
              <a:t>10/9/2012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ED455-B853-4426-A4C0-8DB45062E5EC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28346" y="666584"/>
            <a:ext cx="7772400" cy="746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Aerial Fertilization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1245673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Operational Considerations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 descr="N:\Strategic_Group\Clients\Aerial Fertilization\Client_Specific_Resources\PHOTOS DIFFERENT EQUIPMENT\Llama Fdc applic_WAA_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1337" y="1828801"/>
            <a:ext cx="7399409" cy="455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 thruBlk="1"/>
      </p:transition>
    </mc:Choice>
    <mc:Fallback>
      <p:transition spd="slow">
        <p:fade thruBlk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28346" y="666584"/>
            <a:ext cx="7772400" cy="746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Aerial Fertilization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1537473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Introduction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177" y="2292812"/>
            <a:ext cx="5042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Before embarking on an aerial fertilization project, there are several steps that one must consider. 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0868" y="3125149"/>
            <a:ext cx="48071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b="1" dirty="0" smtClean="0"/>
              <a:t>Stand Suitability</a:t>
            </a:r>
            <a:r>
              <a:rPr lang="en-CA" dirty="0" smtClean="0"/>
              <a:t>-</a:t>
            </a:r>
            <a:r>
              <a:rPr lang="en-CA" b="1" dirty="0" smtClean="0"/>
              <a:t> </a:t>
            </a:r>
            <a:r>
              <a:rPr lang="en-CA" dirty="0" smtClean="0"/>
              <a:t>This includes: species composition, age, site index, and crown closure.</a:t>
            </a:r>
            <a:r>
              <a:rPr lang="en-CA" b="1" dirty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50867" y="486166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b="1" dirty="0" smtClean="0"/>
              <a:t>Project Size </a:t>
            </a:r>
            <a:r>
              <a:rPr lang="en-CA" dirty="0" smtClean="0"/>
              <a:t>-</a:t>
            </a:r>
            <a:r>
              <a:rPr lang="en-CA" b="1" dirty="0" smtClean="0"/>
              <a:t> </a:t>
            </a:r>
            <a:r>
              <a:rPr lang="en-CA" dirty="0" smtClean="0"/>
              <a:t>usually, the larger the area to treat, the lower the application costs  per hectare.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50868" y="404847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b="1" dirty="0" smtClean="0"/>
              <a:t>Return on investment</a:t>
            </a:r>
            <a:r>
              <a:rPr lang="en-CA" dirty="0" smtClean="0"/>
              <a:t>-</a:t>
            </a:r>
            <a:r>
              <a:rPr lang="en-CA" b="1" dirty="0" smtClean="0"/>
              <a:t> </a:t>
            </a:r>
            <a:r>
              <a:rPr lang="en-CA" dirty="0" smtClean="0"/>
              <a:t>Target </a:t>
            </a:r>
            <a:r>
              <a:rPr lang="en-CA" dirty="0"/>
              <a:t>is &gt;</a:t>
            </a:r>
            <a:r>
              <a:rPr lang="en-CA" dirty="0" smtClean="0"/>
              <a:t>5%</a:t>
            </a:r>
            <a:r>
              <a:rPr lang="en-US" dirty="0" smtClean="0"/>
              <a:t>, b</a:t>
            </a:r>
            <a:r>
              <a:rPr lang="en-CA" dirty="0" smtClean="0"/>
              <a:t>ut must be at least greater than 2%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84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" grpId="0"/>
      <p:bldP spid="5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632" y="3785273"/>
            <a:ext cx="3284114" cy="246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71620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Stand Selection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8054" y="1718046"/>
            <a:ext cx="5253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 of the initial work is done in the office, using complex GIS queries that identify stands that meet funding criteria.  Potential stands must be free of constraints.  They </a:t>
            </a:r>
            <a:r>
              <a:rPr lang="en-US" u="sng" dirty="0" smtClean="0"/>
              <a:t>cannot</a:t>
            </a:r>
            <a:r>
              <a:rPr lang="en-US" dirty="0" smtClean="0"/>
              <a:t> be located in areas, such as: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0868" y="3711654"/>
            <a:ext cx="48071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Community Watersheds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Planned Harvesting Blocks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OGMA’s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UWR’s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WHA’s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Private Land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Research Installations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Permanent Sample Plots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/>
              <a:t>Etc…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32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25218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Operational Considerations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177" y="1668142"/>
            <a:ext cx="5042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Once you have identified potential stands in the office, it is time verify your findings in the field.  Will it be operationally viable?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0868" y="2914819"/>
            <a:ext cx="48071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Before you start confirming stand data in the field, it is best to ensure that you first have:</a:t>
            </a:r>
          </a:p>
          <a:p>
            <a:endParaRPr lang="en-CA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CA" b="1" dirty="0" smtClean="0"/>
              <a:t>Good access </a:t>
            </a:r>
            <a:r>
              <a:rPr lang="en-CA" dirty="0" smtClean="0"/>
              <a:t>(for the fertilizer delivery trucks)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b="1" dirty="0" smtClean="0"/>
              <a:t>Nearby, safe staging</a:t>
            </a:r>
            <a:r>
              <a:rPr lang="en-CA" dirty="0" smtClean="0"/>
              <a:t>, so that you can transfer the fertilizer from the transportation trucks into the helicopter spreading bucket.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32603" y="54487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This presentation will examine the operational factors that you should consider.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70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14076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Fertilizer Transportation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177" y="1639669"/>
            <a:ext cx="50422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Fertilizer comes from the </a:t>
            </a:r>
            <a:r>
              <a:rPr lang="en-US" dirty="0" smtClean="0"/>
              <a:t>prairies (or California) </a:t>
            </a:r>
            <a:r>
              <a:rPr lang="en-US" dirty="0"/>
              <a:t>via rail car.  Each rail car carries ~75 000 - 92 000 kgs. Because the rail cars are subject to the </a:t>
            </a:r>
            <a:r>
              <a:rPr lang="en-US" dirty="0" smtClean="0"/>
              <a:t>railroad’s </a:t>
            </a:r>
            <a:r>
              <a:rPr lang="en-US" dirty="0"/>
              <a:t>unpredictable schedules, deliveries have historically been </a:t>
            </a:r>
            <a:r>
              <a:rPr lang="en-US" dirty="0" smtClean="0"/>
              <a:t>unreliable or delayed</a:t>
            </a:r>
            <a:r>
              <a:rPr lang="en-US" dirty="0"/>
              <a:t>. 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delays are often compounded by the fact that railcars need to cross the Straits from Vancouver to the Nanaimo rail yard (Wellcox Yard) on a barge.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392" y="4399653"/>
            <a:ext cx="3926058" cy="220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983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u"/>
      </p:transition>
    </mc:Choice>
    <mc:Fallback>
      <p:transition spd="slow"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Fertilizer Transportation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794" y="1700204"/>
            <a:ext cx="55778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there, the fertilizer has to be transferred onto trucks called Super B trains. </a:t>
            </a:r>
            <a:r>
              <a:rPr lang="en-US" dirty="0" smtClean="0"/>
              <a:t> Aerial </a:t>
            </a:r>
            <a:r>
              <a:rPr lang="en-US" dirty="0"/>
              <a:t>fertilization applicators usually hire sub-contractors to move fertilizer </a:t>
            </a:r>
            <a:r>
              <a:rPr lang="en-US" dirty="0" smtClean="0"/>
              <a:t>up and down </a:t>
            </a:r>
            <a:r>
              <a:rPr lang="en-US" dirty="0"/>
              <a:t>Island from the rail yard. 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NOTE: Each </a:t>
            </a:r>
            <a:r>
              <a:rPr lang="en-US" dirty="0"/>
              <a:t>rail car content (fertilizer) is </a:t>
            </a:r>
            <a:r>
              <a:rPr lang="en-US" dirty="0" smtClean="0"/>
              <a:t>initially weighed at the rail yard.   </a:t>
            </a:r>
            <a:endParaRPr lang="en-US" dirty="0"/>
          </a:p>
        </p:txBody>
      </p:sp>
      <p:pic>
        <p:nvPicPr>
          <p:cNvPr id="13" name="Picture 12" descr="N:\Strategic_Group\Clients\Aerial Fertilization\Client_Specific_Resources\PHOTOS DIFFERENT EQUIPMENT\B-Train or super-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794" y="3487783"/>
            <a:ext cx="3958046" cy="251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8346" y="5999648"/>
            <a:ext cx="7772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Super B-trains </a:t>
            </a:r>
            <a:r>
              <a:rPr lang="en-US" dirty="0"/>
              <a:t>can carry 42 000 – 45 000 kgs (Approximately half of a rail car</a:t>
            </a:r>
            <a:r>
              <a:rPr lang="en-US" dirty="0" smtClean="0"/>
              <a:t>) Content </a:t>
            </a:r>
            <a:r>
              <a:rPr lang="en-US" dirty="0"/>
              <a:t>is weighed again at DOT scales once transferred onto the Super B-Trains</a:t>
            </a:r>
          </a:p>
        </p:txBody>
      </p:sp>
    </p:spTree>
    <p:extLst>
      <p:ext uri="{BB962C8B-B14F-4D97-AF65-F5344CB8AC3E}">
        <p14:creationId xmlns:p14="http://schemas.microsoft.com/office/powerpoint/2010/main" val="148602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Fertilizer Delivery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8501" y="1628308"/>
            <a:ext cx="5577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B-Train has been moved as close as possible to the prescription </a:t>
            </a:r>
            <a:r>
              <a:rPr lang="en-US" dirty="0" smtClean="0"/>
              <a:t>site, </a:t>
            </a:r>
            <a:r>
              <a:rPr lang="en-US" b="1" dirty="0"/>
              <a:t>the helicopter can move the fertilizer in one of two ways </a:t>
            </a:r>
            <a:r>
              <a:rPr lang="en-US" dirty="0"/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881051" y="2829299"/>
            <a:ext cx="5277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Fertilizer can be transferred </a:t>
            </a:r>
            <a:r>
              <a:rPr lang="en-US" b="1" dirty="0"/>
              <a:t>directly from Super B Train </a:t>
            </a:r>
            <a:r>
              <a:rPr lang="en-US" dirty="0"/>
              <a:t>into the helicopter bucket </a:t>
            </a:r>
            <a:r>
              <a:rPr lang="en-US" b="1" dirty="0"/>
              <a:t>via auger &amp; bag system.  </a:t>
            </a:r>
            <a:r>
              <a:rPr lang="en-US" dirty="0"/>
              <a:t>This usually happens when the staging site consists of large, flat, &amp; un-obstructed area.</a:t>
            </a:r>
          </a:p>
        </p:txBody>
      </p:sp>
      <p:pic>
        <p:nvPicPr>
          <p:cNvPr id="19" name="Picture 18" descr="N:\Strategic_Group\Clients\Aerial Fertilization\Client_Specific_Resources\PHOTOS DIFFERENT EQUIPMENT\B-Train &amp; Hiller helicopter 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2580" y="4471045"/>
            <a:ext cx="2908974" cy="208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04" y="4471045"/>
            <a:ext cx="3043646" cy="20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Fertilizer Transfer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399" y="1760361"/>
            <a:ext cx="7529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Fertilizer can </a:t>
            </a:r>
            <a:r>
              <a:rPr lang="en-US" dirty="0" smtClean="0"/>
              <a:t>also be </a:t>
            </a:r>
            <a:r>
              <a:rPr lang="en-US" dirty="0"/>
              <a:t>transferred from the Super B Train into smaller </a:t>
            </a:r>
            <a:r>
              <a:rPr lang="en-US" b="1" dirty="0"/>
              <a:t>Grain </a:t>
            </a:r>
            <a:r>
              <a:rPr lang="en-US" b="1" dirty="0" smtClean="0"/>
              <a:t>trucks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23" name="Picture 22" descr="N:\Strategic_Group\Clients\Aerial Fertilization\Client_Specific_Resources\PHOTOS DIFFERENT EQUIPMENT\B-train to grain truck transfe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399" y="2844879"/>
            <a:ext cx="3435532" cy="296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N:\Strategic_Group\Clients\Aerial Fertilization\Client_Specific_Resources\PHOTOS DIFFERENT EQUIPMENT\B-train to grain truck transfer 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7421" y="2844879"/>
            <a:ext cx="3480863" cy="296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5777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Fertilizer Delivery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1628308"/>
            <a:ext cx="7659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/>
              <a:t>Grain Trucks  </a:t>
            </a:r>
            <a:r>
              <a:rPr lang="en-US" dirty="0"/>
              <a:t>are self contained </a:t>
            </a:r>
            <a:r>
              <a:rPr lang="en-US" dirty="0" smtClean="0"/>
              <a:t>units, </a:t>
            </a:r>
            <a:r>
              <a:rPr lang="en-US" dirty="0"/>
              <a:t>(with own attached auger) that can stage from much smaller openings and require much less set-up time.  These units usually only require one operator/ truck </a:t>
            </a:r>
            <a:r>
              <a:rPr lang="en-US" dirty="0" smtClean="0"/>
              <a:t>driver</a:t>
            </a:r>
            <a:endParaRPr lang="en-US" dirty="0"/>
          </a:p>
        </p:txBody>
      </p:sp>
      <p:pic>
        <p:nvPicPr>
          <p:cNvPr id="2050" name="Picture 2" descr="N:\Strategic_Group\Clients\Aerial Fertilization\Client_Specific_Resources\PHOTOS DIFFERENT EQUIPMENT\Grain truck (WAA) #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5" y="3344090"/>
            <a:ext cx="3420969" cy="232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N:\Strategic_Group\Clients\Aerial Fertilization\Client_Specific_Resources\PHOTOS DIFFERENT EQUIPMENT\Llama &amp; 2 grain trucks WA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695" y="3344092"/>
            <a:ext cx="3524465" cy="232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520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Fertilizer Delivery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1628308"/>
            <a:ext cx="7659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Grain Trucks  </a:t>
            </a:r>
            <a:r>
              <a:rPr lang="en-US" dirty="0"/>
              <a:t>can access hard to reach staging sites where steep grades or road conditions may limit B-Train access.  Example: small pull-outs or flat switch backs.</a:t>
            </a:r>
          </a:p>
          <a:p>
            <a:pPr lvl="0"/>
            <a:endParaRPr lang="en-US" dirty="0"/>
          </a:p>
        </p:txBody>
      </p:sp>
      <p:pic>
        <p:nvPicPr>
          <p:cNvPr id="3074" name="Picture 2" descr="N:\Strategic_Group\Clients\Aerial Fertilization\Client_Specific_Resources\PHOTOS DIFFERENT EQUIPMENT\Hiller &amp; grain truck-tight land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4" y="3308465"/>
            <a:ext cx="3548347" cy="26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N:\Strategic_Group\Clients\Aerial Fertilization\Client_Specific_Resources\PHOTOS DIFFERENT EQUIPMENT\Grain Truck using pullou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40" y="3308465"/>
            <a:ext cx="3479255" cy="26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8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Staging Considerations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1628308"/>
            <a:ext cx="76598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Best staging sites: </a:t>
            </a:r>
            <a:r>
              <a:rPr lang="en-US" dirty="0" smtClean="0"/>
              <a:t>are located above treatment areas, so that the helicopter can fly downhill loaded (requires less energy &amp; fuel) and uphill to reload.  </a:t>
            </a:r>
          </a:p>
          <a:p>
            <a:r>
              <a:rPr lang="en-US" dirty="0" smtClean="0"/>
              <a:t>For example: stage off a pull-out or from a landing in a new opening with a drop off below the road.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4098" name="Picture 2" descr="N:\Strategic_Group\Clients\Aerial Fertilization\Client_Specific_Resources\PHOTOS DIFFERENT EQUIPMENT\Grain truck &amp; Hiller helicopter tight landing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757" y="2913017"/>
            <a:ext cx="4705453" cy="330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90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 dir="d"/>
      </p:transition>
    </mc:Choice>
    <mc:Fallback>
      <p:transition spd="slow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Staging Considerations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1628308"/>
            <a:ext cx="76598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Other good staging options also include: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New cut blocks (easy approach &amp; take off)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Large pits or quarries  with young &amp; short adjacent timber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Large road junctions (may require traffic control)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Wide, inactive Mainlines (helicopter can fly up and down road)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5122" name="Picture 2" descr="N:\Strategic_Group\Clients\Aerial Fertilization\Client_Specific_Resources\PHOTOS DIFFERENT EQUIPMENT\Grain truck &amp; Llama helicop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3439934"/>
            <a:ext cx="3583759" cy="278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N:\Strategic_Group\Clients\Aerial Fertilization\Client_Specific_Resources\PHOTOS DIFFERENT EQUIPMENT\Grain truck &amp; Hiller helicopter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17" y="3418067"/>
            <a:ext cx="3557631" cy="280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465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Staging Considerations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1628308"/>
            <a:ext cx="76598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Other important staging considerations include: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Avoid staging in small openings with large adjacent timber- Helicopter has to reduce payload or amount of fuel in order to lift vertically out of ‘hole’.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Try to stage within a 2km radius from treatment units.  Beyond that, application costs  go up rapidly.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Avoid staging near power lines (for obvious safety reasons)</a:t>
            </a:r>
            <a:endParaRPr lang="en-US" dirty="0"/>
          </a:p>
        </p:txBody>
      </p:sp>
      <p:pic>
        <p:nvPicPr>
          <p:cNvPr id="1026" name="Picture 2" descr="N:\Strategic_Group\Clients\Aerial Fertilization\Client_Specific_Resources\PHOTOS DIFFERENT EQUIPMENT\Hughes 500 Helicopter &amp; B-Tra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70" y="3711654"/>
            <a:ext cx="3326013" cy="258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N:\Strategic_Group\Clients\Aerial Fertilization\Client_Specific_Resources\PHOTOS DIFFERENT EQUIPMENT\Staging with adjacent distribution lin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21" y="3711654"/>
            <a:ext cx="3435531" cy="258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80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plit dir="in"/>
      </p:transition>
    </mc:Choice>
    <mc:Fallback>
      <p:transition spd="slow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Equipment used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71" y="1628308"/>
            <a:ext cx="7659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Different helicopters have been used for fertilizer application in the past: </a:t>
            </a:r>
          </a:p>
        </p:txBody>
      </p:sp>
      <p:sp>
        <p:nvSpPr>
          <p:cNvPr id="5" name="Rectangle 4"/>
          <p:cNvSpPr/>
          <p:nvPr/>
        </p:nvSpPr>
        <p:spPr>
          <a:xfrm>
            <a:off x="875211" y="2165309"/>
            <a:ext cx="7001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Hiller: </a:t>
            </a:r>
            <a:r>
              <a:rPr lang="en-US" dirty="0" smtClean="0"/>
              <a:t>A highly maneuverable aircraft that can </a:t>
            </a:r>
            <a:r>
              <a:rPr lang="en-US" dirty="0"/>
              <a:t>take 300-350kgs / </a:t>
            </a:r>
            <a:r>
              <a:rPr lang="en-US" dirty="0" smtClean="0"/>
              <a:t>turn. This helicopter can treat approximately 70-100ha/day</a:t>
            </a:r>
            <a:endParaRPr lang="en-US" dirty="0"/>
          </a:p>
        </p:txBody>
      </p:sp>
      <p:pic>
        <p:nvPicPr>
          <p:cNvPr id="2050" name="Picture 2" descr="N:\Strategic_Group\Clients\Aerial Fertilization\Client_Specific_Resources\PHOTOS DIFFERENT EQUIPMENT\Hiller flying with buck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03" y="3401517"/>
            <a:ext cx="3365542" cy="257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N:\Strategic_Group\Clients\Aerial Fertilization\Client_Specific_Resources\PHOTOS DIFFERENT EQUIPMENT\Hiller from grain truck on pull ou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057" y="3401516"/>
            <a:ext cx="3344092" cy="257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77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Equipment used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Lama: </a:t>
            </a:r>
            <a:r>
              <a:rPr lang="en-US" dirty="0" smtClean="0"/>
              <a:t>This </a:t>
            </a:r>
            <a:r>
              <a:rPr lang="en-US" dirty="0"/>
              <a:t>is a </a:t>
            </a:r>
            <a:r>
              <a:rPr lang="en-US" i="1" dirty="0" smtClean="0"/>
              <a:t>‘stripped down’ </a:t>
            </a:r>
            <a:r>
              <a:rPr lang="en-US" dirty="0"/>
              <a:t>version of an </a:t>
            </a:r>
            <a:r>
              <a:rPr lang="en-US" dirty="0" smtClean="0"/>
              <a:t>Aerospatiale A-Star </a:t>
            </a:r>
            <a:r>
              <a:rPr lang="en-US" dirty="0"/>
              <a:t>that can carry ~500kgs </a:t>
            </a:r>
            <a:r>
              <a:rPr lang="en-US" dirty="0" smtClean="0"/>
              <a:t> per turn  </a:t>
            </a:r>
            <a:r>
              <a:rPr lang="en-US" dirty="0"/>
              <a:t>This helicopter is usually </a:t>
            </a:r>
            <a:r>
              <a:rPr lang="en-US" dirty="0" smtClean="0"/>
              <a:t>used </a:t>
            </a:r>
            <a:r>
              <a:rPr lang="en-US" dirty="0"/>
              <a:t>on </a:t>
            </a:r>
            <a:r>
              <a:rPr lang="en-US" dirty="0" smtClean="0"/>
              <a:t>larger units </a:t>
            </a:r>
            <a:r>
              <a:rPr lang="en-US" dirty="0"/>
              <a:t>because of its </a:t>
            </a:r>
            <a:r>
              <a:rPr lang="en-US" dirty="0" smtClean="0"/>
              <a:t>speed and greater </a:t>
            </a:r>
            <a:r>
              <a:rPr lang="en-US" dirty="0"/>
              <a:t>payload</a:t>
            </a:r>
            <a:r>
              <a:rPr lang="en-US" dirty="0" smtClean="0"/>
              <a:t>. A Lama can treat in excess of 200ha per day, if ground crew can keep up with fertilizer deliveries.</a:t>
            </a:r>
            <a:endParaRPr lang="en-US" dirty="0"/>
          </a:p>
        </p:txBody>
      </p:sp>
      <p:pic>
        <p:nvPicPr>
          <p:cNvPr id="2052" name="Picture 4" descr="N:\Strategic_Group\Clients\Aerial Fertilization\Client_Specific_Resources\PHOTOS DIFFERENT EQUIPMENT\Lama close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633" y="3352478"/>
            <a:ext cx="3769498" cy="262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N:\Strategic_Group\Clients\Aerial Fertilization\Client_Specific_Resources\PHOTOS DIFFERENT EQUIPMENT\B-Train &amp; Llama helicopte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3599" y="3352478"/>
            <a:ext cx="3500846" cy="262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019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Equipment used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Hughes 500: </a:t>
            </a:r>
            <a:r>
              <a:rPr lang="en-US" dirty="0" smtClean="0"/>
              <a:t>This aircraft has been popular for fertilizer application because of its ability to move loads out of tight spots or poorer staging areas. It </a:t>
            </a:r>
            <a:r>
              <a:rPr lang="en-US" dirty="0"/>
              <a:t>can typically pull ~</a:t>
            </a:r>
            <a:r>
              <a:rPr lang="en-US" dirty="0" smtClean="0"/>
              <a:t>200-330 kgs per turn</a:t>
            </a:r>
            <a:r>
              <a:rPr lang="en-US" dirty="0"/>
              <a:t>. </a:t>
            </a:r>
            <a:r>
              <a:rPr lang="en-US" dirty="0" smtClean="0"/>
              <a:t>Average production over the last 2 years has been 45-80ha per day.</a:t>
            </a:r>
            <a:endParaRPr lang="en-US" dirty="0"/>
          </a:p>
        </p:txBody>
      </p:sp>
      <p:pic>
        <p:nvPicPr>
          <p:cNvPr id="3074" name="Picture 2" descr="N:\Strategic_Group\Clients\Aerial Fertilization\Client_Specific_Resources\PHOTOS DIFFERENT EQUIPMENT\Hughes 500 loading buck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99" y="3352479"/>
            <a:ext cx="3500846" cy="262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87" y="3352479"/>
            <a:ext cx="3318870" cy="262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317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Equipment used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Most operations usually include a </a:t>
            </a:r>
            <a:r>
              <a:rPr lang="en-US" b="1" dirty="0"/>
              <a:t>refueling </a:t>
            </a:r>
            <a:r>
              <a:rPr lang="en-US" b="1" dirty="0" smtClean="0"/>
              <a:t>truck. 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" name="Picture 12" descr="N:\Strategic_Group\Clients\Aerial Fertilization\Client_Specific_Resources\PHOTOS DIFFERENT EQUIPMENT\Fuel truck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3599" y="2169012"/>
            <a:ext cx="3527195" cy="289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883599" y="5443418"/>
            <a:ext cx="7001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Refueling site requires </a:t>
            </a:r>
            <a:r>
              <a:rPr lang="en-US" dirty="0"/>
              <a:t>a cleared landing area away from any water source (usually quarries or gravel </a:t>
            </a:r>
            <a:r>
              <a:rPr lang="en-US" dirty="0" smtClean="0"/>
              <a:t>pits will work well). It is not necessarily located at the staging site, but it helps if it can be close to the treatment polygons.</a:t>
            </a:r>
            <a:endParaRPr lang="en-US" dirty="0"/>
          </a:p>
        </p:txBody>
      </p:sp>
      <p:pic>
        <p:nvPicPr>
          <p:cNvPr id="15" name="Picture 14" descr="N:\Strategic_Group\Clients\Aerial Fertilization\Client_Specific_Resources\PHOTOS DIFFERENT EQUIPMENT\Re-fuel and landing are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2629" y="2169013"/>
            <a:ext cx="3592285" cy="285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0397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push dir="d"/>
      </p:transition>
    </mc:Choice>
    <mc:Fallback>
      <p:transition spd="slow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latin typeface="+mj-lt"/>
                <a:ea typeface="+mj-ea"/>
                <a:cs typeface="+mj-cs"/>
              </a:rPr>
              <a:t>Application swaths</a:t>
            </a:r>
            <a:endParaRPr kumimoji="0" lang="en-US" sz="28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Application swaths are usually between 30-50m wide, depending on </a:t>
            </a:r>
            <a:r>
              <a:rPr lang="en-US" dirty="0" smtClean="0"/>
              <a:t>the helicopter </a:t>
            </a:r>
            <a:r>
              <a:rPr lang="en-US" dirty="0"/>
              <a:t>and bucket used.  Effective </a:t>
            </a:r>
            <a:r>
              <a:rPr lang="en-US" dirty="0" smtClean="0"/>
              <a:t>swath (where </a:t>
            </a:r>
            <a:r>
              <a:rPr lang="en-US" dirty="0"/>
              <a:t>most of the fertilizer </a:t>
            </a:r>
            <a:r>
              <a:rPr lang="en-US" dirty="0" smtClean="0"/>
              <a:t>falls) is </a:t>
            </a:r>
            <a:r>
              <a:rPr lang="en-US" dirty="0"/>
              <a:t>slightly </a:t>
            </a:r>
            <a:r>
              <a:rPr lang="en-US" dirty="0" smtClean="0"/>
              <a:t>narrower (25-40m).  </a:t>
            </a:r>
            <a:r>
              <a:rPr lang="en-US" dirty="0"/>
              <a:t>½ a swath overlap is used to ensure complete coverage.</a:t>
            </a:r>
          </a:p>
        </p:txBody>
      </p:sp>
      <p:pic>
        <p:nvPicPr>
          <p:cNvPr id="4098" name="Picture 2" descr="N:\Strategic_Group\Clients\Aerial Fertilization\Client_Specific_Resources\PHOTOS DIFFERENT EQUIPMENT\Bucket closeu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43" y="3056707"/>
            <a:ext cx="3479394" cy="260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N:\Strategic_Group\Clients\Aerial Fertilization\Client_Specific_Resources\PHOTOS DIFFERENT EQUIPMENT\Hiller aerial fer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4452" y="3592712"/>
            <a:ext cx="3480839" cy="273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246644" y="3220234"/>
            <a:ext cx="179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Hiller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250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/>
              <a:t>FERTILIZER TYPES: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UREA</a:t>
            </a:r>
            <a:r>
              <a:rPr lang="en-US" dirty="0"/>
              <a:t>: </a:t>
            </a:r>
          </a:p>
          <a:p>
            <a:r>
              <a:rPr lang="en-US" dirty="0"/>
              <a:t>Consists of 46% Nitrogen (</a:t>
            </a:r>
            <a:r>
              <a:rPr lang="en-US" dirty="0" smtClean="0"/>
              <a:t>46-0-0).  Historically, it has been </a:t>
            </a:r>
            <a:r>
              <a:rPr lang="en-US" dirty="0"/>
              <a:t>applied on mature Fdc stands and second/ third applications of younger </a:t>
            </a:r>
            <a:r>
              <a:rPr lang="en-US" dirty="0" smtClean="0"/>
              <a:t>Cw </a:t>
            </a:r>
            <a:r>
              <a:rPr lang="en-US" dirty="0"/>
              <a:t>stands. </a:t>
            </a:r>
            <a:r>
              <a:rPr lang="en-US" dirty="0" smtClean="0"/>
              <a:t>(in salal phase) </a:t>
            </a:r>
            <a:r>
              <a:rPr lang="en-US" dirty="0"/>
              <a:t>It is applied at a rate of 200 kgs of Nitrogen/ha or ~435 kgs of urea / ha. </a:t>
            </a:r>
          </a:p>
          <a:p>
            <a:endParaRPr lang="en-US" dirty="0"/>
          </a:p>
        </p:txBody>
      </p:sp>
      <p:pic>
        <p:nvPicPr>
          <p:cNvPr id="5122" name="Picture 2" descr="N:\Strategic_Group\Clients\Aerial Fertilization\Client_Specific_Resources\PHOTOS DIFFERENT EQUIPMENT\fertilizer pellets on groun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314" y="3373434"/>
            <a:ext cx="4012836" cy="300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32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/>
              <a:t>FERTILIZER TYPES: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SCHIRP Blend</a:t>
            </a:r>
            <a:r>
              <a:rPr lang="en-US" dirty="0" smtClean="0"/>
              <a:t>: </a:t>
            </a:r>
            <a:endParaRPr lang="en-US" dirty="0"/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(SCHIRP= Salal Cedar Hemlock Integrated Research Program)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2777" y="2781495"/>
            <a:ext cx="7289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consists </a:t>
            </a:r>
            <a:r>
              <a:rPr lang="en-US" dirty="0"/>
              <a:t>of a pre-mixed blend of Nitrogen (30.5%) and Phosphorous (23%) and is applied at a rate of 740kgs / ha.  Research shows that the addition of Phosphorous helps enhance the long term absorption of Nitrogen, especially by Hw.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2777" y="4293325"/>
            <a:ext cx="7289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</a:t>
            </a:r>
            <a:r>
              <a:rPr lang="en-US" dirty="0"/>
              <a:t>type of application has been historically done on </a:t>
            </a:r>
            <a:r>
              <a:rPr lang="en-US" dirty="0" smtClean="0"/>
              <a:t>younger </a:t>
            </a:r>
            <a:r>
              <a:rPr lang="en-US" dirty="0"/>
              <a:t>Cw(Hw) plantations in the North Island.  It is usually used on CH (01s) sites where salal competes with conifers for nutrients.  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992776" y="5382845"/>
            <a:ext cx="7289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</a:t>
            </a:r>
            <a:r>
              <a:rPr lang="en-US" dirty="0"/>
              <a:t>it requires more fertilizer, this type of application is more expensive:  </a:t>
            </a:r>
            <a:r>
              <a:rPr lang="en-US" b="1" dirty="0"/>
              <a:t>higher fertilizer costs and higher application costs.</a:t>
            </a:r>
          </a:p>
        </p:txBody>
      </p:sp>
    </p:spTree>
    <p:extLst>
      <p:ext uri="{BB962C8B-B14F-4D97-AF65-F5344CB8AC3E}">
        <p14:creationId xmlns:p14="http://schemas.microsoft.com/office/powerpoint/2010/main" val="4167262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/>
              <a:t>FERTILIZER </a:t>
            </a:r>
            <a:r>
              <a:rPr lang="en-US" sz="2800" b="1" dirty="0" smtClean="0"/>
              <a:t>COSTS</a:t>
            </a:r>
            <a:r>
              <a:rPr lang="en-US" sz="2800" b="1" dirty="0"/>
              <a:t>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9" y="1541978"/>
            <a:ext cx="70016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Helicopter application </a:t>
            </a:r>
            <a:r>
              <a:rPr lang="en-US" b="1" dirty="0"/>
              <a:t>costs for 2012 should be ~$0.32 to $0.38 per kg </a:t>
            </a:r>
            <a:endParaRPr lang="en-US" b="1" dirty="0" smtClean="0"/>
          </a:p>
          <a:p>
            <a:endParaRPr lang="en-US" b="1" dirty="0"/>
          </a:p>
          <a:p>
            <a:r>
              <a:rPr lang="en-US" dirty="0" smtClean="0"/>
              <a:t>That </a:t>
            </a:r>
            <a:r>
              <a:rPr lang="en-US" dirty="0"/>
              <a:t>would be the same cost per kg for Urea or SCHIRP - For </a:t>
            </a:r>
            <a:r>
              <a:rPr lang="en-US" b="1" dirty="0" smtClean="0"/>
              <a:t>Urea</a:t>
            </a:r>
            <a:r>
              <a:rPr lang="en-US" dirty="0"/>
              <a:t>, applied at 435 kg/ha that will translate into a cost of </a:t>
            </a:r>
            <a:r>
              <a:rPr lang="en-US" b="1" dirty="0"/>
              <a:t>$140/ha to $165/ha </a:t>
            </a:r>
            <a:r>
              <a:rPr lang="en-US" dirty="0"/>
              <a:t>(we should not see prices below $0.32/kg unless fuel significantly drops in price).  For </a:t>
            </a:r>
            <a:r>
              <a:rPr lang="en-US" b="1" dirty="0"/>
              <a:t>SCHIRP</a:t>
            </a:r>
            <a:r>
              <a:rPr lang="en-US" dirty="0"/>
              <a:t>, applied at 740 kg/ha, that would range from </a:t>
            </a:r>
            <a:r>
              <a:rPr lang="en-US" b="1" dirty="0"/>
              <a:t>$235/ha to $280/ha.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2777" y="3879556"/>
            <a:ext cx="7289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Price of Urea to Vancouver Island this year is $</a:t>
            </a:r>
            <a:r>
              <a:rPr lang="en-US" dirty="0" smtClean="0"/>
              <a:t>660/ton </a:t>
            </a:r>
            <a:r>
              <a:rPr lang="en-US" dirty="0"/>
              <a:t>or ~$</a:t>
            </a:r>
            <a:r>
              <a:rPr lang="en-US" dirty="0" smtClean="0"/>
              <a:t>287/ha</a:t>
            </a:r>
          </a:p>
          <a:p>
            <a:r>
              <a:rPr lang="en-US" dirty="0" smtClean="0"/>
              <a:t>(last </a:t>
            </a:r>
            <a:r>
              <a:rPr lang="en-US" dirty="0"/>
              <a:t>year was $</a:t>
            </a:r>
            <a:r>
              <a:rPr lang="en-US" dirty="0" smtClean="0"/>
              <a:t>600/ton)</a:t>
            </a:r>
            <a:r>
              <a:rPr lang="en-US" dirty="0"/>
              <a:t> 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So, all found costs for Urea application would be: $425- $450 /ha.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2776" y="5382845"/>
            <a:ext cx="7289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print time, I do not have a price for Schirp blend.  We have not applied it in over two </a:t>
            </a:r>
            <a:r>
              <a:rPr lang="en-US" dirty="0" smtClean="0"/>
              <a:t>years and this year’s program will only include Urea.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546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/>
              <a:t>USEFUL AERIAL FERTILIZATION </a:t>
            </a:r>
            <a:r>
              <a:rPr lang="en-US" sz="2800" b="1" dirty="0" smtClean="0"/>
              <a:t>INFO: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8" y="1877707"/>
            <a:ext cx="7289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1 Super B-Train of </a:t>
            </a:r>
            <a:r>
              <a:rPr lang="en-US" dirty="0" smtClean="0"/>
              <a:t>Urea </a:t>
            </a:r>
            <a:r>
              <a:rPr lang="en-US" dirty="0"/>
              <a:t>(42 000-45 000kgs) can usually treat ~100 hectares.  (This is ~1/2 a railcar)</a:t>
            </a:r>
          </a:p>
          <a:p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83599" y="2894168"/>
            <a:ext cx="7289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The same B-Train with Schirp blend will only treat 55-60 hectares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2884" y="3615454"/>
            <a:ext cx="7289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You can usually empty a Super B Train with 3 grain trucks.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1272" y="4342620"/>
            <a:ext cx="7289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Ideal distance from staging site to treatment unit should be less than 2kms (the closer the better).  Applicators will often relocated trucks several times to reduce flight distances.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3597" y="5406462"/>
            <a:ext cx="7289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Best staging sites are above treatment areas: Easier to fly loaded downhill than uphill.</a:t>
            </a:r>
          </a:p>
        </p:txBody>
      </p:sp>
    </p:spTree>
    <p:extLst>
      <p:ext uri="{BB962C8B-B14F-4D97-AF65-F5344CB8AC3E}">
        <p14:creationId xmlns:p14="http://schemas.microsoft.com/office/powerpoint/2010/main" val="2950461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 smtClean="0"/>
              <a:t>MANUAL FERTILIZATION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8" y="1877707"/>
            <a:ext cx="7289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/>
              <a:t>Good solution for late rotation stands where there is good mobility.</a:t>
            </a:r>
          </a:p>
          <a:p>
            <a:r>
              <a:rPr lang="en-US" dirty="0"/>
              <a:t>Access, mobility (terrain, brush) and proportion of stems to fertilize are the most important variables. 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83599" y="2894168"/>
            <a:ext cx="728907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 ~0.5 kg per </a:t>
            </a:r>
            <a:r>
              <a:rPr lang="en-US" dirty="0" smtClean="0"/>
              <a:t>tree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Use planting bags and a scoop, apply with back to the tree, turning around the tree and tossing fertilizer as consistently as possible to the edge of the drip line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Treat 20 </a:t>
            </a:r>
            <a:r>
              <a:rPr lang="en-US" dirty="0"/>
              <a:t>cm </a:t>
            </a:r>
            <a:r>
              <a:rPr lang="en-US" dirty="0" smtClean="0"/>
              <a:t>+ dbh dominants &amp; co-dominants with </a:t>
            </a:r>
            <a:r>
              <a:rPr lang="en-US" dirty="0"/>
              <a:t>good crown form </a:t>
            </a:r>
            <a:r>
              <a:rPr lang="en-US" dirty="0" smtClean="0"/>
              <a:t> or </a:t>
            </a:r>
            <a:r>
              <a:rPr lang="en-US" dirty="0"/>
              <a:t>about 350 stems/ha </a:t>
            </a:r>
            <a:r>
              <a:rPr lang="en-US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150 </a:t>
            </a:r>
            <a:r>
              <a:rPr lang="en-US" dirty="0"/>
              <a:t>meters walking distance to the backend is usually the maximum distance from vehicle (truck/quad )access.  In other words: you need good access to move fertilizer bags and easy walking for crew.  Stands with thick underbrush are out</a:t>
            </a:r>
            <a:r>
              <a:rPr lang="en-US" dirty="0" smtClean="0"/>
              <a:t>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Longer walks are </a:t>
            </a:r>
            <a:r>
              <a:rPr lang="en-US" dirty="0" smtClean="0"/>
              <a:t>possible  </a:t>
            </a:r>
            <a:r>
              <a:rPr lang="en-US" dirty="0"/>
              <a:t>but will impair productivity.  The above scenario should result in production of 1.5 ha per </a:t>
            </a:r>
            <a:r>
              <a:rPr lang="en-US" dirty="0" smtClean="0"/>
              <a:t>man day</a:t>
            </a:r>
            <a:r>
              <a:rPr lang="en-US" dirty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33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 smtClean="0"/>
              <a:t>MANUAL FERTILIZATION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8" y="1877707"/>
            <a:ext cx="72890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/>
              <a:t>Some </a:t>
            </a:r>
            <a:r>
              <a:rPr lang="en-US" b="1" dirty="0" smtClean="0"/>
              <a:t>advantages </a:t>
            </a:r>
            <a:r>
              <a:rPr lang="en-US" dirty="0" smtClean="0"/>
              <a:t>of manual fertilization over aerial programs: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83599" y="2894168"/>
            <a:ext cx="72890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 smtClean="0"/>
              <a:t>Greater </a:t>
            </a:r>
            <a:r>
              <a:rPr lang="en-US" dirty="0"/>
              <a:t>control of where the </a:t>
            </a:r>
            <a:r>
              <a:rPr lang="en-US" dirty="0" smtClean="0"/>
              <a:t>fertilizer </a:t>
            </a:r>
            <a:r>
              <a:rPr lang="en-US" dirty="0"/>
              <a:t>is </a:t>
            </a:r>
            <a:r>
              <a:rPr lang="en-US" dirty="0" smtClean="0"/>
              <a:t>applied (select best trees and desired species)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Can easily avoid </a:t>
            </a:r>
            <a:r>
              <a:rPr lang="en-US" dirty="0"/>
              <a:t>small creeks, NP areas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Can avoid non-target </a:t>
            </a:r>
            <a:r>
              <a:rPr lang="en-US" dirty="0"/>
              <a:t>species, </a:t>
            </a:r>
            <a:r>
              <a:rPr lang="en-US" dirty="0" smtClean="0"/>
              <a:t>trees </a:t>
            </a:r>
            <a:r>
              <a:rPr lang="en-US" dirty="0"/>
              <a:t>with poor stem form or poor canopy position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Weather is much less of a controlling </a:t>
            </a:r>
            <a:r>
              <a:rPr lang="en-US" dirty="0" smtClean="0"/>
              <a:t>factor (can work in fog!)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Small areas </a:t>
            </a:r>
            <a:r>
              <a:rPr lang="en-US" dirty="0" smtClean="0"/>
              <a:t>are economically </a:t>
            </a:r>
            <a:r>
              <a:rPr lang="en-US" dirty="0"/>
              <a:t>treated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Employment / relationships with </a:t>
            </a:r>
            <a:r>
              <a:rPr lang="en-US" dirty="0" smtClean="0"/>
              <a:t>smaller </a:t>
            </a:r>
            <a:r>
              <a:rPr lang="en-US" dirty="0"/>
              <a:t>communities (Islands, First Nations)</a:t>
            </a:r>
          </a:p>
        </p:txBody>
      </p:sp>
    </p:spTree>
    <p:extLst>
      <p:ext uri="{BB962C8B-B14F-4D97-AF65-F5344CB8AC3E}">
        <p14:creationId xmlns:p14="http://schemas.microsoft.com/office/powerpoint/2010/main" val="337524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/>
        </p:nvGrpSpPr>
        <p:grpSpPr>
          <a:xfrm>
            <a:off x="-55602" y="-30889"/>
            <a:ext cx="9199679" cy="6888889"/>
            <a:chOff x="-55602" y="-30889"/>
            <a:chExt cx="9199679" cy="6888889"/>
          </a:xfrm>
        </p:grpSpPr>
        <p:sp>
          <p:nvSpPr>
            <p:cNvPr id="22" name="TextBox 21"/>
            <p:cNvSpPr txBox="1"/>
            <p:nvPr/>
          </p:nvSpPr>
          <p:spPr>
            <a:xfrm>
              <a:off x="5799909" y="2"/>
              <a:ext cx="33440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Aerial Fertilization –Operational Considerations</a:t>
              </a:r>
              <a:endParaRPr lang="en-CA" sz="1200" dirty="0"/>
            </a:p>
          </p:txBody>
        </p:sp>
        <p:grpSp>
          <p:nvGrpSpPr>
            <p:cNvPr id="4" name="Group 25"/>
            <p:cNvGrpSpPr/>
            <p:nvPr/>
          </p:nvGrpSpPr>
          <p:grpSpPr>
            <a:xfrm>
              <a:off x="-55602" y="-30889"/>
              <a:ext cx="9199679" cy="6888889"/>
              <a:chOff x="-55602" y="-30889"/>
              <a:chExt cx="9199679" cy="6888889"/>
            </a:xfrm>
          </p:grpSpPr>
          <p:pic>
            <p:nvPicPr>
              <p:cNvPr id="27" name="Picture 26" descr="logo-safecompanycertified-rgb_transparent.gif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8669061" y="6383061"/>
                <a:ext cx="450000" cy="450000"/>
              </a:xfrm>
              <a:prstGeom prst="rect">
                <a:avLst/>
              </a:prstGeom>
            </p:spPr>
          </p:pic>
          <p:pic>
            <p:nvPicPr>
              <p:cNvPr id="28" name="Picture 27" descr="Strategic Group Logo White Letters Transparent.gif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-55602" y="-30889"/>
                <a:ext cx="2836364" cy="630000"/>
              </a:xfrm>
              <a:prstGeom prst="rect">
                <a:avLst/>
              </a:prstGeom>
            </p:spPr>
          </p:pic>
          <p:cxnSp>
            <p:nvCxnSpPr>
              <p:cNvPr id="29" name="Straight Connector 28"/>
              <p:cNvCxnSpPr/>
              <p:nvPr/>
            </p:nvCxnSpPr>
            <p:spPr>
              <a:xfrm flipV="1">
                <a:off x="2754077" y="273845"/>
                <a:ext cx="6390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272004" y="565308"/>
                <a:ext cx="0" cy="6292692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71221" y="940201"/>
            <a:ext cx="7772400" cy="487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/>
            <a:r>
              <a:rPr lang="en-US" sz="2800" b="1" dirty="0" smtClean="0"/>
              <a:t>Acknowledgements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883598" y="1877707"/>
            <a:ext cx="728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/>
              <a:t>I would like to thank the following individuals for sharing their valuable knowledge with me over the past few years of fertilization: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83599" y="2894168"/>
            <a:ext cx="72890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 smtClean="0"/>
              <a:t>Annette Van Niejenhuis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Jason Hunter &amp; the Western Aerial Application Crew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Trevor Waddell &amp; the West Coast Helicopter Crew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smtClean="0"/>
              <a:t>Jeff Sandford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smtClean="0"/>
              <a:t>Monty Locke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smtClean="0"/>
              <a:t>Rick Monchak- for the manual fertilization section</a:t>
            </a:r>
            <a:endParaRPr lang="en-US" dirty="0"/>
          </a:p>
        </p:txBody>
      </p:sp>
      <p:pic>
        <p:nvPicPr>
          <p:cNvPr id="6146" name="Picture 2" descr="N:\Strategic_Group\Clients\Aerial Fertilization\Client_Specific_Resources\PHOTOS DIFFERENT EQUIPMENT\Fdc stand to fertilize 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40" y="4596471"/>
            <a:ext cx="2382118" cy="178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91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10127</TotalTime>
  <Words>1643</Words>
  <Application>Microsoft Office PowerPoint</Application>
  <PresentationFormat>On-screen Show (4:3)</PresentationFormat>
  <Paragraphs>144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 Platt</dc:creator>
  <cp:lastModifiedBy>Martin Labelle</cp:lastModifiedBy>
  <cp:revision>677</cp:revision>
  <dcterms:created xsi:type="dcterms:W3CDTF">2010-06-02T16:35:58Z</dcterms:created>
  <dcterms:modified xsi:type="dcterms:W3CDTF">2012-10-09T19:44:31Z</dcterms:modified>
</cp:coreProperties>
</file>